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6" r:id="rId7"/>
    <p:sldId id="260" r:id="rId8"/>
    <p:sldId id="261"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31" autoAdjust="0"/>
    <p:restoredTop sz="94660"/>
  </p:normalViewPr>
  <p:slideViewPr>
    <p:cSldViewPr snapToGrid="0">
      <p:cViewPr varScale="1">
        <p:scale>
          <a:sx n="86" d="100"/>
          <a:sy n="86" d="100"/>
        </p:scale>
        <p:origin x="96" y="3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27AC8CC-4984-4FA7-8022-19E4921C1C2A}"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307164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27AC8CC-4984-4FA7-8022-19E4921C1C2A}"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1478220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27AC8CC-4984-4FA7-8022-19E4921C1C2A}"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1042908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27AC8CC-4984-4FA7-8022-19E4921C1C2A}"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364901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7AC8CC-4984-4FA7-8022-19E4921C1C2A}"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2553855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27AC8CC-4984-4FA7-8022-19E4921C1C2A}" type="datetimeFigureOut">
              <a:rPr lang="en-IN" smtClean="0"/>
              <a:t>02-04-2023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346092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27AC8CC-4984-4FA7-8022-19E4921C1C2A}" type="datetimeFigureOut">
              <a:rPr lang="en-IN" smtClean="0"/>
              <a:t>02-04-2023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123409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27AC8CC-4984-4FA7-8022-19E4921C1C2A}" type="datetimeFigureOut">
              <a:rPr lang="en-IN" smtClean="0"/>
              <a:t>02-04-2023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837078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AC8CC-4984-4FA7-8022-19E4921C1C2A}" type="datetimeFigureOut">
              <a:rPr lang="en-IN" smtClean="0"/>
              <a:t>02-04-2023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2923746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7AC8CC-4984-4FA7-8022-19E4921C1C2A}" type="datetimeFigureOut">
              <a:rPr lang="en-IN" smtClean="0"/>
              <a:t>02-04-2023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318593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7AC8CC-4984-4FA7-8022-19E4921C1C2A}" type="datetimeFigureOut">
              <a:rPr lang="en-IN" smtClean="0"/>
              <a:t>02-04-2023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295076-22F6-4353-9CBB-DD1EE65A3E68}" type="slidenum">
              <a:rPr lang="en-IN" smtClean="0"/>
              <a:t>‹#›</a:t>
            </a:fld>
            <a:endParaRPr lang="en-IN"/>
          </a:p>
        </p:txBody>
      </p:sp>
    </p:spTree>
    <p:extLst>
      <p:ext uri="{BB962C8B-B14F-4D97-AF65-F5344CB8AC3E}">
        <p14:creationId xmlns:p14="http://schemas.microsoft.com/office/powerpoint/2010/main" val="2645803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AC8CC-4984-4FA7-8022-19E4921C1C2A}" type="datetimeFigureOut">
              <a:rPr lang="en-IN" smtClean="0"/>
              <a:t>02-04-2023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95076-22F6-4353-9CBB-DD1EE65A3E68}" type="slidenum">
              <a:rPr lang="en-IN" smtClean="0"/>
              <a:t>‹#›</a:t>
            </a:fld>
            <a:endParaRPr lang="en-IN"/>
          </a:p>
        </p:txBody>
      </p:sp>
    </p:spTree>
    <p:extLst>
      <p:ext uri="{BB962C8B-B14F-4D97-AF65-F5344CB8AC3E}">
        <p14:creationId xmlns:p14="http://schemas.microsoft.com/office/powerpoint/2010/main" val="370576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38"/>
            <a:ext cx="12206323" cy="6849962"/>
          </a:xfrm>
          <a:prstGeom prst="rect">
            <a:avLst/>
          </a:prstGeom>
        </p:spPr>
      </p:pic>
      <p:sp>
        <p:nvSpPr>
          <p:cNvPr id="2" name="Title 1"/>
          <p:cNvSpPr>
            <a:spLocks noGrp="1"/>
          </p:cNvSpPr>
          <p:nvPr>
            <p:ph type="ctrTitle"/>
          </p:nvPr>
        </p:nvSpPr>
        <p:spPr/>
        <p:txBody>
          <a:bodyPr/>
          <a:lstStyle/>
          <a:p>
            <a:r>
              <a:rPr lang="en-IN" b="1" dirty="0" smtClean="0">
                <a:solidFill>
                  <a:schemeClr val="bg1"/>
                </a:solidFill>
                <a:latin typeface="Arial Black" panose="020B0A04020102020204" pitchFamily="34" charset="0"/>
              </a:rPr>
              <a:t>Problem Statement 1 : AI/ML</a:t>
            </a:r>
            <a:endParaRPr lang="en-IN" b="1" dirty="0">
              <a:solidFill>
                <a:schemeClr val="bg1"/>
              </a:solidFill>
              <a:latin typeface="Arial Black" panose="020B0A04020102020204" pitchFamily="34" charset="0"/>
            </a:endParaRPr>
          </a:p>
        </p:txBody>
      </p:sp>
      <p:sp>
        <p:nvSpPr>
          <p:cNvPr id="3" name="Subtitle 2"/>
          <p:cNvSpPr>
            <a:spLocks noGrp="1"/>
          </p:cNvSpPr>
          <p:nvPr>
            <p:ph type="subTitle" idx="1"/>
          </p:nvPr>
        </p:nvSpPr>
        <p:spPr/>
        <p:txBody>
          <a:bodyPr>
            <a:normAutofit fontScale="77500" lnSpcReduction="20000"/>
          </a:bodyPr>
          <a:lstStyle/>
          <a:p>
            <a:pPr algn="r"/>
            <a:r>
              <a:rPr lang="en-IN" sz="3100" dirty="0" smtClean="0">
                <a:solidFill>
                  <a:schemeClr val="bg1"/>
                </a:solidFill>
              </a:rPr>
              <a:t>By Decision Makers:</a:t>
            </a:r>
          </a:p>
          <a:p>
            <a:pPr algn="r"/>
            <a:r>
              <a:rPr lang="en-IN" sz="2300" dirty="0" err="1" smtClean="0">
                <a:solidFill>
                  <a:schemeClr val="bg1"/>
                </a:solidFill>
              </a:rPr>
              <a:t>Ayushkumar</a:t>
            </a:r>
            <a:r>
              <a:rPr lang="en-IN" sz="2300" dirty="0" smtClean="0">
                <a:solidFill>
                  <a:schemeClr val="bg1"/>
                </a:solidFill>
              </a:rPr>
              <a:t> Yadav</a:t>
            </a:r>
          </a:p>
          <a:p>
            <a:pPr algn="r"/>
            <a:r>
              <a:rPr lang="en-IN" sz="2300" dirty="0" err="1" smtClean="0">
                <a:solidFill>
                  <a:schemeClr val="bg1"/>
                </a:solidFill>
              </a:rPr>
              <a:t>Mohit</a:t>
            </a:r>
            <a:r>
              <a:rPr lang="en-IN" sz="2300" dirty="0" smtClean="0">
                <a:solidFill>
                  <a:schemeClr val="bg1"/>
                </a:solidFill>
              </a:rPr>
              <a:t> Mande</a:t>
            </a:r>
          </a:p>
          <a:p>
            <a:pPr algn="r"/>
            <a:r>
              <a:rPr lang="en-IN" sz="2300" dirty="0" err="1" smtClean="0">
                <a:solidFill>
                  <a:schemeClr val="bg1"/>
                </a:solidFill>
              </a:rPr>
              <a:t>Balsharan</a:t>
            </a:r>
            <a:r>
              <a:rPr lang="en-IN" sz="2300" dirty="0" smtClean="0">
                <a:solidFill>
                  <a:schemeClr val="bg1"/>
                </a:solidFill>
              </a:rPr>
              <a:t> Singh </a:t>
            </a:r>
            <a:r>
              <a:rPr lang="en-IN" sz="2300" dirty="0" err="1" smtClean="0">
                <a:solidFill>
                  <a:schemeClr val="bg1"/>
                </a:solidFill>
              </a:rPr>
              <a:t>Kandola</a:t>
            </a:r>
            <a:endParaRPr lang="en-IN" sz="2300" dirty="0" smtClean="0">
              <a:solidFill>
                <a:schemeClr val="bg1"/>
              </a:solidFill>
            </a:endParaRPr>
          </a:p>
          <a:p>
            <a:pPr algn="r"/>
            <a:r>
              <a:rPr lang="en-IN" sz="2300" dirty="0" err="1" smtClean="0">
                <a:solidFill>
                  <a:schemeClr val="bg1"/>
                </a:solidFill>
              </a:rPr>
              <a:t>Utkarsh</a:t>
            </a:r>
            <a:r>
              <a:rPr lang="en-IN" sz="2300" dirty="0" smtClean="0">
                <a:solidFill>
                  <a:schemeClr val="bg1"/>
                </a:solidFill>
              </a:rPr>
              <a:t> Pal</a:t>
            </a:r>
            <a:endParaRPr lang="en-IN" sz="2300" dirty="0">
              <a:solidFill>
                <a:schemeClr val="bg1"/>
              </a:solidFill>
            </a:endParaRPr>
          </a:p>
        </p:txBody>
      </p:sp>
    </p:spTree>
    <p:extLst>
      <p:ext uri="{BB962C8B-B14F-4D97-AF65-F5344CB8AC3E}">
        <p14:creationId xmlns:p14="http://schemas.microsoft.com/office/powerpoint/2010/main" val="397107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title"/>
          </p:nvPr>
        </p:nvSpPr>
        <p:spPr/>
        <p:txBody>
          <a:bodyPr/>
          <a:lstStyle/>
          <a:p>
            <a:pPr algn="r"/>
            <a:r>
              <a:rPr lang="en-IN" b="1" dirty="0" smtClean="0">
                <a:solidFill>
                  <a:schemeClr val="bg1"/>
                </a:solidFill>
                <a:latin typeface="Arial" panose="020B0604020202020204" pitchFamily="34" charset="0"/>
                <a:cs typeface="Arial" panose="020B0604020202020204" pitchFamily="34" charset="0"/>
              </a:rPr>
              <a:t>Conclusion</a:t>
            </a:r>
            <a:endParaRPr lang="en-IN"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66560" y="1825625"/>
            <a:ext cx="5064981" cy="4351338"/>
          </a:xfrm>
        </p:spPr>
        <p:txBody>
          <a:bodyPr>
            <a:normAutofit/>
          </a:bodyPr>
          <a:lstStyle/>
          <a:p>
            <a:r>
              <a:rPr lang="en-US" sz="2400" dirty="0" smtClean="0">
                <a:solidFill>
                  <a:schemeClr val="bg1"/>
                </a:solidFill>
              </a:rPr>
              <a:t>AI/ML-based data analysis is transforming the world of YouTube content creation and marketing. By providing insights into user behavior and preferences, it is helping content creators and marketers optimize their content and reach their target audience more effectively. While there are challenges to overcome, the future of AI/ML YouTube data analysis looks promising.</a:t>
            </a:r>
            <a:endParaRPr lang="en-IN" sz="2400" dirty="0">
              <a:solidFill>
                <a:schemeClr val="bg1"/>
              </a:solidFill>
            </a:endParaRPr>
          </a:p>
        </p:txBody>
      </p:sp>
    </p:spTree>
    <p:extLst>
      <p:ext uri="{BB962C8B-B14F-4D97-AF65-F5344CB8AC3E}">
        <p14:creationId xmlns:p14="http://schemas.microsoft.com/office/powerpoint/2010/main" val="2367546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sp>
        <p:nvSpPr>
          <p:cNvPr id="2" name="Title 1"/>
          <p:cNvSpPr>
            <a:spLocks noGrp="1"/>
          </p:cNvSpPr>
          <p:nvPr>
            <p:ph type="title"/>
          </p:nvPr>
        </p:nvSpPr>
        <p:spPr>
          <a:xfrm>
            <a:off x="831850" y="1010023"/>
            <a:ext cx="10515600" cy="2852737"/>
          </a:xfrm>
        </p:spPr>
        <p:txBody>
          <a:bodyPr/>
          <a:lstStyle/>
          <a:p>
            <a:pPr algn="ctr"/>
            <a:r>
              <a:rPr lang="en-IN" b="1" i="1" dirty="0" smtClean="0">
                <a:solidFill>
                  <a:schemeClr val="bg1"/>
                </a:solidFill>
              </a:rPr>
              <a:t>THANK YOU</a:t>
            </a:r>
            <a:endParaRPr lang="en-IN" b="1" i="1" dirty="0">
              <a:solidFill>
                <a:schemeClr val="bg1"/>
              </a:solidFill>
            </a:endParaRPr>
          </a:p>
        </p:txBody>
      </p:sp>
    </p:spTree>
    <p:extLst>
      <p:ext uri="{BB962C8B-B14F-4D97-AF65-F5344CB8AC3E}">
        <p14:creationId xmlns:p14="http://schemas.microsoft.com/office/powerpoint/2010/main" val="3092499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5"/>
            <a:ext cx="12192000" cy="6858000"/>
          </a:xfrm>
          <a:prstGeom prst="rect">
            <a:avLst/>
          </a:prstGeom>
        </p:spPr>
      </p:pic>
      <p:sp>
        <p:nvSpPr>
          <p:cNvPr id="2" name="Title 1"/>
          <p:cNvSpPr>
            <a:spLocks noGrp="1"/>
          </p:cNvSpPr>
          <p:nvPr>
            <p:ph type="title"/>
          </p:nvPr>
        </p:nvSpPr>
        <p:spPr/>
        <p:txBody>
          <a:bodyPr/>
          <a:lstStyle/>
          <a:p>
            <a:r>
              <a:rPr lang="en-IN" b="1" dirty="0" smtClean="0">
                <a:solidFill>
                  <a:schemeClr val="bg1"/>
                </a:solidFill>
                <a:latin typeface="Arial" panose="020B0604020202020204" pitchFamily="34" charset="0"/>
                <a:cs typeface="Arial" panose="020B0604020202020204" pitchFamily="34" charset="0"/>
              </a:rPr>
              <a:t>Introduction</a:t>
            </a:r>
            <a:endParaRPr lang="en-IN"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963971"/>
            <a:ext cx="5960165" cy="3904091"/>
          </a:xfrm>
        </p:spPr>
        <p:txBody>
          <a:bodyPr>
            <a:normAutofit/>
          </a:bodyPr>
          <a:lstStyle/>
          <a:p>
            <a:r>
              <a:rPr lang="en-IN" sz="2400" dirty="0" smtClean="0">
                <a:solidFill>
                  <a:schemeClr val="bg1"/>
                </a:solidFill>
              </a:rPr>
              <a:t>Our main aim is to create a prediction model which can predict the growth rate of a </a:t>
            </a:r>
            <a:r>
              <a:rPr lang="en-IN" sz="2400" dirty="0" err="1" smtClean="0">
                <a:solidFill>
                  <a:schemeClr val="bg1"/>
                </a:solidFill>
              </a:rPr>
              <a:t>youtuber</a:t>
            </a:r>
            <a:r>
              <a:rPr lang="en-IN" sz="2400" dirty="0" smtClean="0">
                <a:solidFill>
                  <a:schemeClr val="bg1"/>
                </a:solidFill>
              </a:rPr>
              <a:t> based on various attributes such as Duration of video, likes of videos ,comments ,views, total subscribers.</a:t>
            </a:r>
          </a:p>
          <a:p>
            <a:r>
              <a:rPr lang="en-IN" sz="2400" dirty="0" smtClean="0">
                <a:solidFill>
                  <a:schemeClr val="bg1"/>
                </a:solidFill>
              </a:rPr>
              <a:t>The outcome of this problem is to explore various </a:t>
            </a:r>
            <a:r>
              <a:rPr lang="en-IN" sz="2400" dirty="0" err="1" smtClean="0">
                <a:solidFill>
                  <a:schemeClr val="bg1"/>
                </a:solidFill>
              </a:rPr>
              <a:t>youtube</a:t>
            </a:r>
            <a:r>
              <a:rPr lang="en-IN" sz="2400" dirty="0" smtClean="0">
                <a:solidFill>
                  <a:schemeClr val="bg1"/>
                </a:solidFill>
              </a:rPr>
              <a:t> optimization techniques including video quality, relevance, </a:t>
            </a:r>
            <a:r>
              <a:rPr lang="en-IN" sz="2400" dirty="0" err="1" smtClean="0">
                <a:solidFill>
                  <a:schemeClr val="bg1"/>
                </a:solidFill>
              </a:rPr>
              <a:t>consistency,watch</a:t>
            </a:r>
            <a:r>
              <a:rPr lang="en-IN" sz="2400" dirty="0" smtClean="0">
                <a:solidFill>
                  <a:schemeClr val="bg1"/>
                </a:solidFill>
              </a:rPr>
              <a:t> time and many more.</a:t>
            </a:r>
            <a:endParaRPr lang="en-IN" sz="24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828" y="1690688"/>
            <a:ext cx="5000708" cy="4677105"/>
          </a:xfrm>
          <a:prstGeom prst="rect">
            <a:avLst/>
          </a:prstGeom>
        </p:spPr>
      </p:pic>
    </p:spTree>
    <p:extLst>
      <p:ext uri="{BB962C8B-B14F-4D97-AF65-F5344CB8AC3E}">
        <p14:creationId xmlns:p14="http://schemas.microsoft.com/office/powerpoint/2010/main" val="2971507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IN" b="1" dirty="0" smtClean="0">
                <a:solidFill>
                  <a:schemeClr val="bg1"/>
                </a:solidFill>
                <a:latin typeface="Arial" panose="020B0604020202020204" pitchFamily="34" charset="0"/>
                <a:cs typeface="Arial" panose="020B0604020202020204" pitchFamily="34" charset="0"/>
              </a:rPr>
              <a:t>Different Analysis Sets</a:t>
            </a:r>
            <a:endParaRPr lang="en-IN"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4202927" cy="4351338"/>
          </a:xfrm>
        </p:spPr>
        <p:txBody>
          <a:bodyPr>
            <a:normAutofit/>
          </a:bodyPr>
          <a:lstStyle/>
          <a:p>
            <a:r>
              <a:rPr lang="en-IN" dirty="0" smtClean="0">
                <a:solidFill>
                  <a:schemeClr val="bg1"/>
                </a:solidFill>
              </a:rPr>
              <a:t>Channel Data Analysis</a:t>
            </a:r>
          </a:p>
          <a:p>
            <a:r>
              <a:rPr lang="en-IN" sz="1600" dirty="0" smtClean="0">
                <a:solidFill>
                  <a:schemeClr val="bg1"/>
                </a:solidFill>
              </a:rPr>
              <a:t>It consists of various data attributes considering </a:t>
            </a:r>
            <a:r>
              <a:rPr lang="en-IN" sz="1600" dirty="0" err="1" smtClean="0">
                <a:solidFill>
                  <a:schemeClr val="bg1"/>
                </a:solidFill>
              </a:rPr>
              <a:t>channel_id</a:t>
            </a:r>
            <a:r>
              <a:rPr lang="en-IN" sz="1600" dirty="0" smtClean="0">
                <a:solidFill>
                  <a:schemeClr val="bg1"/>
                </a:solidFill>
              </a:rPr>
              <a:t> a primary key along with common attribute of </a:t>
            </a:r>
            <a:r>
              <a:rPr lang="en-IN" sz="1600" dirty="0" err="1" smtClean="0">
                <a:solidFill>
                  <a:schemeClr val="bg1"/>
                </a:solidFill>
              </a:rPr>
              <a:t>channel_title</a:t>
            </a:r>
            <a:r>
              <a:rPr lang="en-IN" sz="1600" dirty="0" smtClean="0">
                <a:solidFill>
                  <a:schemeClr val="bg1"/>
                </a:solidFill>
              </a:rPr>
              <a:t> in both the datasets</a:t>
            </a:r>
            <a:endParaRPr lang="en-IN" sz="1600" dirty="0">
              <a:solidFill>
                <a:schemeClr val="bg1"/>
              </a:solidFill>
            </a:endParaRPr>
          </a:p>
          <a:p>
            <a:endParaRPr lang="en-IN" dirty="0" smtClean="0">
              <a:solidFill>
                <a:schemeClr val="bg1"/>
              </a:solidFill>
            </a:endParaRPr>
          </a:p>
          <a:p>
            <a:r>
              <a:rPr lang="en-IN" dirty="0" smtClean="0">
                <a:solidFill>
                  <a:schemeClr val="bg1"/>
                </a:solidFill>
              </a:rPr>
              <a:t>Video Data Analysis</a:t>
            </a:r>
          </a:p>
          <a:p>
            <a:r>
              <a:rPr lang="en-IN" sz="1600" dirty="0" smtClean="0">
                <a:solidFill>
                  <a:schemeClr val="bg1"/>
                </a:solidFill>
              </a:rPr>
              <a:t>It consists of data attributes like </a:t>
            </a:r>
            <a:r>
              <a:rPr lang="en-IN" sz="1600" dirty="0" err="1" smtClean="0">
                <a:solidFill>
                  <a:schemeClr val="bg1"/>
                </a:solidFill>
              </a:rPr>
              <a:t>video_id</a:t>
            </a:r>
            <a:r>
              <a:rPr lang="en-IN" sz="1600" dirty="0" smtClean="0">
                <a:solidFill>
                  <a:schemeClr val="bg1"/>
                </a:solidFill>
              </a:rPr>
              <a:t>, likes, </a:t>
            </a:r>
            <a:r>
              <a:rPr lang="en-IN" sz="1600" dirty="0" err="1" smtClean="0">
                <a:solidFill>
                  <a:schemeClr val="bg1"/>
                </a:solidFill>
              </a:rPr>
              <a:t>views,comments,etc</a:t>
            </a:r>
            <a:r>
              <a:rPr lang="en-IN" sz="1600" dirty="0" smtClean="0">
                <a:solidFill>
                  <a:schemeClr val="bg1"/>
                </a:solidFill>
              </a:rPr>
              <a:t> and a common attribute of </a:t>
            </a:r>
            <a:r>
              <a:rPr lang="en-IN" sz="1600" dirty="0" err="1" smtClean="0">
                <a:solidFill>
                  <a:schemeClr val="bg1"/>
                </a:solidFill>
              </a:rPr>
              <a:t>channel_title</a:t>
            </a:r>
            <a:r>
              <a:rPr lang="en-IN" sz="1600" dirty="0" smtClean="0">
                <a:solidFill>
                  <a:schemeClr val="bg1"/>
                </a:solidFill>
              </a:rPr>
              <a:t> </a:t>
            </a:r>
            <a:r>
              <a:rPr lang="en-IN" sz="1600" dirty="0">
                <a:solidFill>
                  <a:schemeClr val="bg1"/>
                </a:solidFill>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066" y="1607608"/>
            <a:ext cx="6587067" cy="3829050"/>
          </a:xfrm>
          <a:prstGeom prst="rect">
            <a:avLst/>
          </a:prstGeom>
        </p:spPr>
      </p:pic>
    </p:spTree>
    <p:extLst>
      <p:ext uri="{BB962C8B-B14F-4D97-AF65-F5344CB8AC3E}">
        <p14:creationId xmlns:p14="http://schemas.microsoft.com/office/powerpoint/2010/main" val="3843428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485030"/>
            <a:ext cx="7025640" cy="1025718"/>
          </a:xfrm>
        </p:spPr>
        <p:txBody>
          <a:bodyPr>
            <a:normAutofit fontScale="90000"/>
          </a:bodyPr>
          <a:lstStyle/>
          <a:p>
            <a:r>
              <a:rPr lang="en-IN" b="1" dirty="0" smtClean="0">
                <a:solidFill>
                  <a:schemeClr val="bg1"/>
                </a:solidFill>
                <a:latin typeface="Arial" panose="020B0604020202020204" pitchFamily="34" charset="0"/>
                <a:cs typeface="Arial" panose="020B0604020202020204" pitchFamily="34" charset="0"/>
              </a:rPr>
              <a:t>Benefits of AI/ML For Analysis</a:t>
            </a:r>
            <a:endParaRPr lang="en-IN"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4767470" cy="4351338"/>
          </a:xfrm>
        </p:spPr>
        <p:txBody>
          <a:bodyPr>
            <a:normAutofit/>
          </a:bodyPr>
          <a:lstStyle/>
          <a:p>
            <a:r>
              <a:rPr lang="en-US" sz="1600" dirty="0" smtClean="0">
                <a:solidFill>
                  <a:schemeClr val="bg1"/>
                </a:solidFill>
              </a:rPr>
              <a:t>AI/ML-based data analysis provides numerous benefits to content creators and marketers. One of the significant advantages is that it allows them to gain insights into their audience's behavior and preferences. By analyzing user engagement, watch time, and other metrics, they can identify patterns and trends that can inform their content strategy.</a:t>
            </a:r>
          </a:p>
          <a:p>
            <a:r>
              <a:rPr lang="en-US" sz="1600" dirty="0" smtClean="0">
                <a:solidFill>
                  <a:schemeClr val="bg1"/>
                </a:solidFill>
              </a:rPr>
              <a:t>Another benefit of AI/ML YouTube data analysis is that it enables content creators to optimize their videos for maximum engagement. By analyzing the performance of their videos, they can identify what works and what doesn't, and make changes accordingly. This can lead to increased views, likes, and shares, which can ultimately translate into higher revenue.</a:t>
            </a:r>
            <a:endParaRPr lang="en-US" sz="16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973" y="1288109"/>
            <a:ext cx="5144494" cy="5041129"/>
          </a:xfrm>
          <a:prstGeom prst="rect">
            <a:avLst/>
          </a:prstGeom>
        </p:spPr>
      </p:pic>
    </p:spTree>
    <p:extLst>
      <p:ext uri="{BB962C8B-B14F-4D97-AF65-F5344CB8AC3E}">
        <p14:creationId xmlns:p14="http://schemas.microsoft.com/office/powerpoint/2010/main" val="2196975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Arial" panose="020B0604020202020204" pitchFamily="34" charset="0"/>
                <a:cs typeface="Arial" panose="020B0604020202020204" pitchFamily="34" charset="0"/>
              </a:rPr>
              <a:t>Model Development</a:t>
            </a:r>
            <a:endParaRPr lang="en-IN" b="1"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4464" y="1622955"/>
            <a:ext cx="8221132" cy="266305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671" y="4701117"/>
            <a:ext cx="8162925" cy="1638300"/>
          </a:xfrm>
          <a:prstGeom prst="rect">
            <a:avLst/>
          </a:prstGeom>
        </p:spPr>
      </p:pic>
    </p:spTree>
    <p:extLst>
      <p:ext uri="{BB962C8B-B14F-4D97-AF65-F5344CB8AC3E}">
        <p14:creationId xmlns:p14="http://schemas.microsoft.com/office/powerpoint/2010/main" val="113306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Arial Black" panose="020B0A04020102020204" pitchFamily="34" charset="0"/>
              </a:rPr>
              <a:t>Visualizations</a:t>
            </a:r>
            <a:endParaRPr lang="en-IN" b="1" dirty="0">
              <a:latin typeface="Arial Black" panose="020B0A04020102020204" pitchFamily="34" charset="0"/>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8102" y="1443887"/>
            <a:ext cx="5105852" cy="2733288"/>
          </a:xfr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4053" y="1443887"/>
            <a:ext cx="5409748" cy="279814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7285" y="4242032"/>
            <a:ext cx="4913338" cy="2542401"/>
          </a:xfrm>
          <a:prstGeom prst="rect">
            <a:avLst/>
          </a:prstGeom>
        </p:spPr>
      </p:pic>
    </p:spTree>
    <p:extLst>
      <p:ext uri="{BB962C8B-B14F-4D97-AF65-F5344CB8AC3E}">
        <p14:creationId xmlns:p14="http://schemas.microsoft.com/office/powerpoint/2010/main" val="1172686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2" name="Title 1"/>
          <p:cNvSpPr>
            <a:spLocks noGrp="1"/>
          </p:cNvSpPr>
          <p:nvPr>
            <p:ph type="title"/>
          </p:nvPr>
        </p:nvSpPr>
        <p:spPr>
          <a:xfrm>
            <a:off x="838200" y="365125"/>
            <a:ext cx="9116833" cy="1325563"/>
          </a:xfrm>
        </p:spPr>
        <p:txBody>
          <a:bodyPr/>
          <a:lstStyle/>
          <a:p>
            <a:pPr algn="r"/>
            <a:r>
              <a:rPr lang="en-US" b="1" dirty="0" smtClean="0">
                <a:latin typeface="Arial" panose="020B0604020202020204" pitchFamily="34" charset="0"/>
                <a:cs typeface="Arial" panose="020B0604020202020204" pitchFamily="34" charset="0"/>
              </a:rPr>
              <a:t>Challenges of AI/ML YouTube Data Analysis</a:t>
            </a:r>
            <a:endParaRPr lang="en-IN"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98366" y="1825625"/>
            <a:ext cx="4842344" cy="4351338"/>
          </a:xfrm>
        </p:spPr>
        <p:txBody>
          <a:bodyPr>
            <a:normAutofit/>
          </a:bodyPr>
          <a:lstStyle/>
          <a:p>
            <a:r>
              <a:rPr lang="en-US" sz="1600" dirty="0" smtClean="0"/>
              <a:t>While AI/ML-based data analysis offers significant benefits, it also poses some challenges. One of the main challenges is the accuracy of the data. YouTube's algorithms are complex, and there are many factors that can influence a video's performance. As a result, data analysis must be done carefully to ensure that the insights gained are accurate and reliable.</a:t>
            </a:r>
          </a:p>
          <a:p>
            <a:r>
              <a:rPr lang="en-US" sz="1600" dirty="0" smtClean="0"/>
              <a:t>Another challenge of AI/ML YouTube data analysis is the need for specialized skills and expertise. Analyzing large data sets requires knowledge of programming languages such as Python and R, as well as statistical modeling and machine learning techniques. Without these skills, it can be challenging to extract meaningful insights from the data.</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77" y="1825625"/>
            <a:ext cx="5621573" cy="4185326"/>
          </a:xfrm>
          <a:prstGeom prst="rect">
            <a:avLst/>
          </a:prstGeom>
        </p:spPr>
      </p:pic>
    </p:spTree>
    <p:extLst>
      <p:ext uri="{BB962C8B-B14F-4D97-AF65-F5344CB8AC3E}">
        <p14:creationId xmlns:p14="http://schemas.microsoft.com/office/powerpoint/2010/main" val="478759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pPr algn="r"/>
            <a:r>
              <a:rPr lang="en-US" b="1" dirty="0" smtClean="0">
                <a:solidFill>
                  <a:schemeClr val="bg1"/>
                </a:solidFill>
                <a:latin typeface="Arial" panose="020B0604020202020204" pitchFamily="34" charset="0"/>
                <a:cs typeface="Arial" panose="020B0604020202020204" pitchFamily="34" charset="0"/>
              </a:rPr>
              <a:t>Applications of AI/ML YouTube Data Analysis</a:t>
            </a:r>
            <a:endParaRPr lang="en-IN"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838122" y="1825625"/>
            <a:ext cx="4515678" cy="4351338"/>
          </a:xfrm>
        </p:spPr>
        <p:txBody>
          <a:bodyPr>
            <a:normAutofit/>
          </a:bodyPr>
          <a:lstStyle/>
          <a:p>
            <a:r>
              <a:rPr lang="en-US" sz="1600" dirty="0" smtClean="0">
                <a:solidFill>
                  <a:schemeClr val="bg1"/>
                </a:solidFill>
              </a:rPr>
              <a:t>AI/ML-based data analysis has numerous applications in the world of YouTube content creation and marketing. One of the most significant applications is in content optimization. By analyzing user behavior and preferences, content creators can tailor their videos to meet their audience's needs and interests. This can lead to increased engagement and higher revenue.</a:t>
            </a:r>
          </a:p>
          <a:p>
            <a:r>
              <a:rPr lang="en-US" sz="1600" dirty="0" smtClean="0">
                <a:solidFill>
                  <a:schemeClr val="bg1"/>
                </a:solidFill>
              </a:rPr>
              <a:t>Another application of AI/ML YouTube data analysis is in influencer marketing. By analyzing user engagement and other metrics, marketers can identify influencers who are likely to resonate with their target audience. This can lead to more effective influencer campaigns and higher ROI</a:t>
            </a:r>
            <a:r>
              <a:rPr lang="en-US" sz="1600" dirty="0" smtClean="0"/>
              <a:t>.</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9" y="1563468"/>
            <a:ext cx="5359179" cy="4097862"/>
          </a:xfrm>
          <a:prstGeom prst="rect">
            <a:avLst/>
          </a:prstGeom>
        </p:spPr>
      </p:pic>
    </p:spTree>
    <p:extLst>
      <p:ext uri="{BB962C8B-B14F-4D97-AF65-F5344CB8AC3E}">
        <p14:creationId xmlns:p14="http://schemas.microsoft.com/office/powerpoint/2010/main" val="1418706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b="1" dirty="0" smtClean="0">
                <a:solidFill>
                  <a:schemeClr val="bg1"/>
                </a:solidFill>
                <a:latin typeface="Arial" panose="020B0604020202020204" pitchFamily="34" charset="0"/>
                <a:cs typeface="Arial" panose="020B0604020202020204" pitchFamily="34" charset="0"/>
              </a:rPr>
              <a:t>Future of AI/ML YouTube Data Analysis</a:t>
            </a:r>
            <a:endParaRPr lang="en-IN"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5061668" cy="4351338"/>
          </a:xfrm>
        </p:spPr>
        <p:txBody>
          <a:bodyPr>
            <a:normAutofit/>
          </a:bodyPr>
          <a:lstStyle/>
          <a:p>
            <a:r>
              <a:rPr lang="en-US" sz="1800" dirty="0" smtClean="0">
                <a:solidFill>
                  <a:schemeClr val="bg1"/>
                </a:solidFill>
              </a:rPr>
              <a:t>As technology continues to evolve, the future of AI/ML YouTube data analysis looks bright. Advancements in machine learning and natural language processing are making it easier to extract insights from large data sets, while improvements in data visualization are making it easier to communicate those insights effectively.</a:t>
            </a:r>
          </a:p>
          <a:p>
            <a:r>
              <a:rPr lang="en-US" sz="1800" dirty="0" smtClean="0">
                <a:solidFill>
                  <a:schemeClr val="bg1"/>
                </a:solidFill>
              </a:rPr>
              <a:t>One potential area of growth for AI/ML YouTube data analysis is in personalized content recommendations. By analyzing user behavior and preferences, AI algorithms can recommend videos that are tailored to each user's unique interests. This can lead to increased engagement and higher retention rates.</a:t>
            </a:r>
            <a:endParaRPr lang="en-US" sz="18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211" y="1630017"/>
            <a:ext cx="5771985" cy="4349363"/>
          </a:xfrm>
          <a:prstGeom prst="rect">
            <a:avLst/>
          </a:prstGeom>
        </p:spPr>
      </p:pic>
    </p:spTree>
    <p:extLst>
      <p:ext uri="{BB962C8B-B14F-4D97-AF65-F5344CB8AC3E}">
        <p14:creationId xmlns:p14="http://schemas.microsoft.com/office/powerpoint/2010/main" val="1574058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661</Words>
  <Application>Microsoft Office PowerPoint</Application>
  <PresentationFormat>Widescreen</PresentationFormat>
  <Paragraphs>32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Black</vt:lpstr>
      <vt:lpstr>Calibri</vt:lpstr>
      <vt:lpstr>Calibri Light</vt:lpstr>
      <vt:lpstr>Office Theme</vt:lpstr>
      <vt:lpstr>Problem Statement 1 : AI/ML</vt:lpstr>
      <vt:lpstr>Introduction</vt:lpstr>
      <vt:lpstr>Different Analysis Sets</vt:lpstr>
      <vt:lpstr>Benefits of AI/ML For Analysis</vt:lpstr>
      <vt:lpstr>Model Development</vt:lpstr>
      <vt:lpstr>Visualizations</vt:lpstr>
      <vt:lpstr>Challenges of AI/ML YouTube Data Analysis</vt:lpstr>
      <vt:lpstr>Applications of AI/ML YouTube Data Analysis</vt:lpstr>
      <vt:lpstr>Future of AI/ML YouTube Data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 YOUTUBE RECOMANDATION SYSTEM</dc:title>
  <dc:creator>mandemohit4@outlook.com</dc:creator>
  <cp:lastModifiedBy>mandemohit4@outlook.com</cp:lastModifiedBy>
  <cp:revision>10</cp:revision>
  <dcterms:created xsi:type="dcterms:W3CDTF">2023-04-01T21:37:52Z</dcterms:created>
  <dcterms:modified xsi:type="dcterms:W3CDTF">2023-04-02T04:25:20Z</dcterms:modified>
</cp:coreProperties>
</file>